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5C14F-8D76-CD2F-1B1A-2064A42FD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DBA152-5E89-6123-9BBB-E9AFA0287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5894C-BDC4-5690-E74D-FA8287BC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4D25D5-76F5-B04D-4372-8945DB9C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89809D-8614-B7DB-0051-99EA5FA7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9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B7E1F-D6A5-5F6C-F28F-608F12D6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B6D340-FDBC-FB8E-068F-2D1739F9B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16817-A3C8-0F22-26A6-AFCD91BB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211A3-CC4D-6EE1-A04D-7A35CE3B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775267-56BB-2372-22DC-736591B6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7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804B97-E94C-B5CE-F66E-61C48A1D0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0754A7-BF73-511E-28DE-1EB670AF4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2A8BCE-1920-758E-4EE4-1B09E7AF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173718-818F-444A-EE64-7D1EE07B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727F35-967F-20C0-35C4-AADF2C45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19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8F99E-F4F0-F5EE-46EA-B46FFE12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B39790-E26A-2FF7-878D-0EB3C9B7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270097-CA62-4B62-73E6-6ABB83DE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2103AC-56F0-DA37-1533-96CF5A3A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FCF2B-F110-19EA-CD03-C15F348A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7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342F2-798B-B534-3D98-EF9C2C4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CF47C6-E059-B332-F6AA-3DDBAA36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92549F-5560-80B5-C971-2A887A87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47E54-1832-8200-7873-EDA0ED7F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6EEA04-022B-ECC2-F556-2EE7AD60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7809D-6CF2-3EFA-4006-D6C9628D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43324-59D0-8640-BAE6-BCD7AA66F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554EF9-9331-288D-E5C3-5D37C1EC2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C988EE-9618-B154-BE2F-C6354256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C75681-337C-24A6-1030-4C68C700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F0B764-047A-75F6-A6B9-631A02A3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8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D04F9-5445-1484-3B7A-72AA9AA7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D1E22F-FE34-1289-7338-1DCF628B4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2B5352-CD60-6A63-B191-530E334E8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FC609F-6858-E09E-6BF3-96A90F90D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C32D30-8E2D-CF1A-73FF-53C8E57DD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BB9241-730D-285D-3BDF-6859B858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C8395C-5E2D-8603-4DFB-69B6A658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8647F0-1D50-5EE4-485C-C7AF5A9A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64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B589A-DDFA-DE15-5081-13F8C3BE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A5ECD8-43BD-F059-BD7F-B28FE0C3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6AC291-63F1-3605-0D3A-DE766E1D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3406C8-276F-CFCE-A948-FDF706D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10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49F65D-2C0D-751C-C726-5D068351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E6BC3C-A532-4EAC-7B31-B241D866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088297-9DB0-C9D7-2468-1FBB5FF5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64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35FAA-116C-1240-3175-520D20E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647052-6233-75AD-3511-D35667C38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93FFA2-50E0-5090-1C90-CA7A60EC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E523CD-B1F7-1B09-1557-3B323825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6BA013-5D3B-A05A-E1EA-C4183085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0174D-36F2-8F4F-A246-03E7F7F8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3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E2DB3-AE27-C6DE-812F-B79E0AB6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C02A3C-8A31-7780-8763-A01575FC9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E27E2D-C4E6-BD4F-8EB3-ECD5D331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8011B0-7A03-D781-7E1D-24BBDE94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A2152B-0D04-33B5-1DA4-6B875AD6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B6885D-8474-4AD4-8401-209EBC3C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B81D0-C4C7-61EA-DAE2-E5124FE2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379B61-CEF1-8C69-196A-C965B4D5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C339B9-06F7-D91E-1855-B45BB280F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F743-63B8-46A7-A245-82A884B3313F}" type="datetimeFigureOut">
              <a:rPr lang="ru-RU" smtClean="0"/>
              <a:t>02.12.2022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A3706F-9376-A8CB-B335-80D6E5266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96E6D0-5ACB-67A8-B849-7908DA1BD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6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9642B-4BE4-E685-8054-0EEC5544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4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Детектирование и классификация тарелок (на грязные и чистые). </a:t>
            </a:r>
          </a:p>
        </p:txBody>
      </p:sp>
    </p:spTree>
    <p:extLst>
      <p:ext uri="{BB962C8B-B14F-4D97-AF65-F5344CB8AC3E}">
        <p14:creationId xmlns:p14="http://schemas.microsoft.com/office/powerpoint/2010/main" val="148892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CC763-0082-CFC9-B53E-0E3D7582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B077977-3C2B-FFD7-4341-9BCC0DBC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250"/>
            <a:ext cx="10515600" cy="4325499"/>
          </a:xfrm>
        </p:spPr>
      </p:pic>
    </p:spTree>
    <p:extLst>
      <p:ext uri="{BB962C8B-B14F-4D97-AF65-F5344CB8AC3E}">
        <p14:creationId xmlns:p14="http://schemas.microsoft.com/office/powerpoint/2010/main" val="9723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1AA6-C475-1220-FD4E-D7E14B77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6D2B228F-FCEF-41C7-FAE0-0FA0EA1B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44" y="1690686"/>
            <a:ext cx="6687256" cy="3761582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217C75-3156-F398-1696-69BDD4C8D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1690686"/>
            <a:ext cx="5398261" cy="2231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407496-9F67-10C0-9AEA-5052DB92B112}"/>
              </a:ext>
            </a:extLst>
          </p:cNvPr>
          <p:cNvSpPr txBox="1"/>
          <p:nvPr/>
        </p:nvSpPr>
        <p:spPr>
          <a:xfrm>
            <a:off x="333672" y="4184551"/>
            <a:ext cx="5398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Для детектирования и первичной классификации объектов используется обученная модель YOLOV5, а именно версия YOLOV5(small) поскольку это самая быстрая модель если верить данным разработчика, а для работы в реальном времени это самый важный параметр. Сама модель взята с хаба моделей pytorch.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113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2C8FE-DD26-F488-56FB-3EECC39E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D41985-D048-13B0-460C-0518F6B9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61741"/>
            <a:ext cx="9840943" cy="52962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31B2-6010-D40E-808F-7AE02C5D928C}"/>
              </a:ext>
            </a:extLst>
          </p:cNvPr>
          <p:cNvSpPr txBox="1"/>
          <p:nvPr/>
        </p:nvSpPr>
        <p:spPr>
          <a:xfrm>
            <a:off x="7306732" y="1397000"/>
            <a:ext cx="4809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классификации тарелок на чистые и грязные используется отдельная модель. Это пред обученная модель ResNet18 с измененными полно-связными (FC) слоями, веса всех слоёв кроме FC фиксируются и следовательно необходимо обучить только FC слои.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33B25-27C5-6553-E79A-9B7949D8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DEE4BF-F454-E1BA-2BEB-5A3D5FF1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33" y="4330255"/>
            <a:ext cx="2874767" cy="21626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EE46E-3DB8-1CF2-F297-32A0F0BB1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" y="4309308"/>
            <a:ext cx="2874767" cy="21835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4EBAFB-7062-77A8-B97A-BE8956694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1549195"/>
            <a:ext cx="1477673" cy="11093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6564-FF15-6637-0D4C-2FC3EC0CF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1549195"/>
            <a:ext cx="1477673" cy="11093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4A74F-3AC7-E65F-11B6-7A69B8738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2658533"/>
            <a:ext cx="1477673" cy="11093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6988B33-13B1-498B-042C-4A1324167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2652303"/>
            <a:ext cx="1477673" cy="1109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826E0-374F-5D5D-4570-01579ABE3C80}"/>
              </a:ext>
            </a:extLst>
          </p:cNvPr>
          <p:cNvSpPr txBox="1"/>
          <p:nvPr/>
        </p:nvSpPr>
        <p:spPr>
          <a:xfrm>
            <a:off x="1440950" y="396092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D03-8BAB-5D7B-A502-E15316943776}"/>
              </a:ext>
            </a:extLst>
          </p:cNvPr>
          <p:cNvSpPr txBox="1"/>
          <p:nvPr/>
        </p:nvSpPr>
        <p:spPr>
          <a:xfrm>
            <a:off x="4315716" y="3939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381354-DC2C-650D-3B77-544805EA9C0C}"/>
              </a:ext>
            </a:extLst>
          </p:cNvPr>
          <p:cNvSpPr txBox="1"/>
          <p:nvPr/>
        </p:nvSpPr>
        <p:spPr>
          <a:xfrm>
            <a:off x="372126" y="1426527"/>
            <a:ext cx="6561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обучения используется </a:t>
            </a:r>
            <a:r>
              <a:rPr lang="ru-RU" dirty="0" err="1"/>
              <a:t>датасет</a:t>
            </a:r>
            <a:r>
              <a:rPr lang="ru-RU" dirty="0"/>
              <a:t> тарелок с сайта </a:t>
            </a:r>
            <a:r>
              <a:rPr lang="ru-RU" dirty="0" err="1"/>
              <a:t>kaggle</a:t>
            </a:r>
            <a:r>
              <a:rPr lang="ru-RU" dirty="0"/>
              <a:t>, для тренировок и валидации размечены по 100 грязных и чистых тарелок, каждое 5 изображение используется для валидации, остальное для тренировки. К изображениям для тренировки применяется набор случайных аугментаций для большей эффективности обучения. Обученная модель сохраняется как </a:t>
            </a:r>
            <a:r>
              <a:rPr lang="ru-RU" dirty="0" err="1"/>
              <a:t>jit</a:t>
            </a:r>
            <a:r>
              <a:rPr lang="ru-RU" dirty="0"/>
              <a:t> скрипт и загружается уже в основной программе, </a:t>
            </a:r>
            <a:r>
              <a:rPr lang="ru-RU" dirty="0" err="1"/>
              <a:t>jit</a:t>
            </a:r>
            <a:r>
              <a:rPr lang="ru-RU" dirty="0"/>
              <a:t> скрипт позволяет не определять модель при загрузке.</a:t>
            </a:r>
            <a:br>
              <a:rPr lang="ru-RU" dirty="0"/>
            </a:br>
            <a:r>
              <a:rPr lang="ru-RU" dirty="0" err="1"/>
              <a:t>Loss</a:t>
            </a:r>
            <a:r>
              <a:rPr lang="ru-RU" dirty="0"/>
              <a:t> фикция и </a:t>
            </a:r>
            <a:r>
              <a:rPr lang="ru-RU" dirty="0" err="1"/>
              <a:t>accuracy</a:t>
            </a:r>
            <a:r>
              <a:rPr lang="ru-RU" dirty="0"/>
              <a:t> при обучение модели: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37118-2CA1-65A4-D150-184561E387B0}"/>
              </a:ext>
            </a:extLst>
          </p:cNvPr>
          <p:cNvSpPr txBox="1"/>
          <p:nvPr/>
        </p:nvSpPr>
        <p:spPr>
          <a:xfrm>
            <a:off x="7071495" y="4490772"/>
            <a:ext cx="428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Также был проведён тест на 100 новых изображениях из того же дата сета, и получен уровень достоверности предсказания 92 – 93%, в сравнение с ResNet50 у которого 94 - 96%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FA808-AF13-45B4-3328-16E8A830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206B64C6-098E-988C-3389-BA84065F26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4263" y="1825625"/>
            <a:ext cx="7483475" cy="4351338"/>
          </a:xfrm>
        </p:spPr>
      </p:pic>
    </p:spTree>
    <p:extLst>
      <p:ext uri="{BB962C8B-B14F-4D97-AF65-F5344CB8AC3E}">
        <p14:creationId xmlns:p14="http://schemas.microsoft.com/office/powerpoint/2010/main" val="66974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FABB6-7A4F-31AB-2DFD-5438A37B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C91831-9E2A-1950-A386-04BC8120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87" y="3514442"/>
            <a:ext cx="1419423" cy="1352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9F47F3-5D0C-FED5-EE89-DD460068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7" y="3323916"/>
            <a:ext cx="1752845" cy="1733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3024A-8F4C-895B-FB93-B17277D7FC27}"/>
              </a:ext>
            </a:extLst>
          </p:cNvPr>
          <p:cNvSpPr txBox="1"/>
          <p:nvPr/>
        </p:nvSpPr>
        <p:spPr>
          <a:xfrm>
            <a:off x="973666" y="2045637"/>
            <a:ext cx="433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Модель плохо классифицирует тарелки с сложным узором или рисунком: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C8F13-0E83-6EB8-E864-966D629A0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77" y="3124352"/>
            <a:ext cx="2758022" cy="2132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87A32-82FA-3FF0-2ED3-51E64E29EA93}"/>
              </a:ext>
            </a:extLst>
          </p:cNvPr>
          <p:cNvSpPr txBox="1"/>
          <p:nvPr/>
        </p:nvSpPr>
        <p:spPr>
          <a:xfrm>
            <a:off x="5706533" y="2045637"/>
            <a:ext cx="56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замечена особенность что при близком цвете тарелки и фону модели сложно детектировать тарелку:</a:t>
            </a:r>
          </a:p>
        </p:txBody>
      </p:sp>
    </p:spTree>
    <p:extLst>
      <p:ext uri="{BB962C8B-B14F-4D97-AF65-F5344CB8AC3E}">
        <p14:creationId xmlns:p14="http://schemas.microsoft.com/office/powerpoint/2010/main" val="122201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96E6-ECCA-EF11-75C9-D963DBC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CCED05-1268-3D3C-8BF2-540894A42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Потребление памяти всей программой около 1800 </a:t>
            </a:r>
            <a:r>
              <a:rPr lang="ru-RU" dirty="0" err="1"/>
              <a:t>MiB</a:t>
            </a:r>
            <a:r>
              <a:rPr lang="ru-RU" dirty="0"/>
              <a:t>, установлено с помощью утилиты </a:t>
            </a:r>
            <a:r>
              <a:rPr lang="ru-RU" dirty="0" err="1"/>
              <a:t>memory_profiler</a:t>
            </a:r>
            <a:r>
              <a:rPr lang="ru-RU" dirty="0"/>
              <a:t> с соответствует моим приблизительным расчётам и данным из мониторинга ресурсов </a:t>
            </a:r>
            <a:r>
              <a:rPr lang="ru-RU" dirty="0" err="1"/>
              <a:t>windows</a:t>
            </a:r>
            <a:r>
              <a:rPr lang="ru-RU" dirty="0"/>
              <a:t>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Быстродействие программы можно оценить в FPS (кадров, которые программа обрисовывает за секунду).</a:t>
            </a:r>
          </a:p>
          <a:p>
            <a:pPr marL="0" indent="0">
              <a:buNone/>
            </a:pPr>
            <a:r>
              <a:rPr lang="ru-RU" dirty="0"/>
              <a:t>1.	Без использования модели FPS счётчик показывает 29 – 27 кадров, поскольку входящий поток с камеры установлен на 30 кадров.</a:t>
            </a:r>
          </a:p>
          <a:p>
            <a:pPr marL="0" indent="0">
              <a:buNone/>
            </a:pPr>
            <a:r>
              <a:rPr lang="ru-RU" dirty="0"/>
              <a:t>2.	При использовании только модели YOLO программа показывает приблизительно 22 - 20 кадров.</a:t>
            </a:r>
          </a:p>
          <a:p>
            <a:pPr marL="0" indent="0">
              <a:buNone/>
            </a:pPr>
            <a:r>
              <a:rPr lang="ru-RU" dirty="0"/>
              <a:t>3.	При использовании обеих моделей программа показывает приблизительно 16 кадров, в кадре 2 тарелки.</a:t>
            </a:r>
          </a:p>
          <a:p>
            <a:pPr marL="0" indent="0">
              <a:buNone/>
            </a:pPr>
            <a:r>
              <a:rPr lang="ru-RU" dirty="0"/>
              <a:t>4.  При использовании обеих моделей программа показывает приблизительно 10 - 9 кадров, в кадре 7 тарелки.</a:t>
            </a:r>
          </a:p>
        </p:txBody>
      </p:sp>
    </p:spTree>
    <p:extLst>
      <p:ext uri="{BB962C8B-B14F-4D97-AF65-F5344CB8AC3E}">
        <p14:creationId xmlns:p14="http://schemas.microsoft.com/office/powerpoint/2010/main" val="18480957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370</Words>
  <Application>Microsoft Office PowerPoint</Application>
  <PresentationFormat>Широкоэкранный</PresentationFormat>
  <Paragraphs>23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Детектирование и классификация тарелок (на грязные и чистые). </vt:lpstr>
      <vt:lpstr>Архитектура приложения</vt:lpstr>
      <vt:lpstr>Модели и их характеристики моделей</vt:lpstr>
      <vt:lpstr>Модели и их характеристики моделей</vt:lpstr>
      <vt:lpstr>Модели и их характеристики моделей</vt:lpstr>
      <vt:lpstr>Тестирование</vt:lpstr>
      <vt:lpstr>Тестирование</vt:lpstr>
      <vt:lpstr>Тестирование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и классификация тарелок (на грязные и чистые). </dc:title>
  <dc:creator>admin Admin</dc:creator>
  <cp:lastModifiedBy>admin Admin</cp:lastModifiedBy>
  <cp:revision>4</cp:revision>
  <dcterms:created xsi:type="dcterms:W3CDTF">2022-12-01T21:17:48Z</dcterms:created>
  <dcterms:modified xsi:type="dcterms:W3CDTF">2022-12-02T00:19:35Z</dcterms:modified>
</cp:coreProperties>
</file>